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90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E5565-3801-455B-A455-2FFB2F4582A1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88885-633A-4FAE-9FB1-D1F24D925C96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*  20 years ago we had 6,000 members in Russia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Today we have more than 52,000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(Statistics from: Bert Haloviak, Director, General Conference Office of Archives and Statistics, Presentation to Global Mission Issues Committee, March 25, 2008, Handout 1 and Handout 2)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(Pictures from Global Mission Archives)</a:t>
            </a:r>
          </a:p>
        </p:txBody>
      </p:sp>
      <p:sp>
        <p:nvSpPr>
          <p:cNvPr id="160772" name="Slide Number Placeholder 3"/>
          <p:cNvSpPr txBox="1">
            <a:spLocks noGrp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36006B2-523C-4D4F-B095-9DA175DA5C42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While house churches multiply in China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So does the population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*  There are 224 million more unreached people now</a:t>
            </a:r>
          </a:p>
        </p:txBody>
      </p:sp>
      <p:sp>
        <p:nvSpPr>
          <p:cNvPr id="138244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01043BBF-5741-4D95-9709-CCD4494A2E3B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And in India,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Even with the explosion of growth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Even with the work of 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Global Mission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Gospel Outreach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And many others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*	The number of unreached people has increased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by 323 million people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during these last 20 years</a:t>
            </a:r>
          </a:p>
        </p:txBody>
      </p:sp>
      <p:sp>
        <p:nvSpPr>
          <p:cNvPr id="139268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495A148A-CEC5-4338-9D55-314F9989EF5B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If we thought we had a lot to do 20 years ago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Look at the picture now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There are 2.1 billion more people to reach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than there were in 1988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when we were starting Global Mission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Pictures taken by Homer Trecartin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Ayutthaya, Thailand, 2007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Mary, Turkmenistan, 2007</a:t>
            </a:r>
          </a:p>
        </p:txBody>
      </p:sp>
      <p:sp>
        <p:nvSpPr>
          <p:cNvPr id="140292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D067FB87-DC9E-4574-BDA4-574A5E32A319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*  20 years ago Cambodia was still reeling from the horrors of the killing fields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We had no Seventh-day Adventists inside the country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Today we have nearly 6,000 members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*  And the ratio of population to Adventist has dropped from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2.3 million people for every member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to 2.3 thousand per member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(Statistics from: Bert Haloviak, Director, General Conference Office of Archives and Statistics, Presentation to Global Mission Issues Committee, March 25, 2008, Handout 1 and Handout 2)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pitchFamily="34" charset="0"/>
                <a:ea typeface="ヒラギノ角ゴ Pro W3"/>
              </a:rPr>
              <a:t>(Pictures from Global Mission Archives)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</p:txBody>
      </p:sp>
      <p:sp>
        <p:nvSpPr>
          <p:cNvPr id="161796" name="Slide Number Placeholder 3"/>
          <p:cNvSpPr txBox="1">
            <a:spLocks noGrp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D17B196-02CF-4E5E-A352-CC5A52D005D6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*  20 years ago we had no members in Mongolia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The climate was harsh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Healthful food was scarce or non-existent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But people made the sacrifice to 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	go, learn the language, make friends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	and share Jesus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Today we have more than 1,000 members in Mongolia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Arial" pitchFamily="34" charset="0"/>
              <a:ea typeface="ヒラギノ角ゴ Pro W3"/>
            </a:endParaRP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*  There are still 2,500 people for every Adventist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when the world average is about 400 per Adventist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but tremendous progress has been made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	in a place where, 20 years ago</a:t>
            </a: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		we wondered how the work would ever go forward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Arial" pitchFamily="34" charset="0"/>
              <a:ea typeface="ヒラギノ角ゴ Pro W3"/>
            </a:endParaRPr>
          </a:p>
          <a:p>
            <a:pPr>
              <a:lnSpc>
                <a:spcPct val="90000"/>
              </a:lnSpc>
            </a:pPr>
            <a:endParaRPr lang="en-US" sz="1000" dirty="0">
              <a:latin typeface="Arial" pitchFamily="34" charset="0"/>
              <a:ea typeface="ヒラギノ角ゴ Pro W3"/>
            </a:endParaRPr>
          </a:p>
          <a:p>
            <a:pPr>
              <a:lnSpc>
                <a:spcPct val="90000"/>
              </a:lnSpc>
            </a:pPr>
            <a:r>
              <a:rPr lang="en-US" sz="1000" dirty="0">
                <a:latin typeface="Arial" pitchFamily="34" charset="0"/>
                <a:ea typeface="ヒラギノ角ゴ Pro W3"/>
              </a:rPr>
              <a:t>(Statistics from: Bert </a:t>
            </a:r>
            <a:r>
              <a:rPr lang="en-US" sz="1000" dirty="0" err="1">
                <a:latin typeface="Arial" pitchFamily="34" charset="0"/>
                <a:ea typeface="ヒラギノ角ゴ Pro W3"/>
              </a:rPr>
              <a:t>Haloviak</a:t>
            </a:r>
            <a:r>
              <a:rPr lang="en-US" sz="1000" dirty="0">
                <a:latin typeface="Arial" pitchFamily="34" charset="0"/>
                <a:ea typeface="ヒラギノ角ゴ Pro W3"/>
              </a:rPr>
              <a:t>, Director, General Conference Office of Archives and Statistics, Presentation to Global Mission Issues Committee, March 25, 2008, Handout 1 and Handout 2)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Arial" pitchFamily="34" charset="0"/>
              <a:ea typeface="ヒラギノ角ゴ Pro W3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z="1000" dirty="0">
                <a:latin typeface="Arial" pitchFamily="34" charset="0"/>
                <a:ea typeface="ヒラギノ角ゴ Pro W3"/>
              </a:rPr>
              <a:t>(Pictures from Global Mission Archives)</a:t>
            </a:r>
          </a:p>
          <a:p>
            <a:pPr>
              <a:lnSpc>
                <a:spcPct val="90000"/>
              </a:lnSpc>
            </a:pPr>
            <a:endParaRPr lang="en-US" sz="1000" dirty="0">
              <a:latin typeface="Arial" pitchFamily="34" charset="0"/>
              <a:ea typeface="ヒラギノ角ゴ Pro W3"/>
            </a:endParaRPr>
          </a:p>
        </p:txBody>
      </p:sp>
      <p:sp>
        <p:nvSpPr>
          <p:cNvPr id="162820" name="Slide Number Placeholder 3"/>
          <p:cNvSpPr txBox="1">
            <a:spLocks noGrp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B248042B-86CF-4314-9E75-A52AAF580410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In Northern India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The population of this one union was 100 million more than 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the entire NAD population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*  And yet their membership was only 19,000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While NAD had more than 600,000 members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Today, the membership of NAD has almost doubled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*	While that of N India has increased 700%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(Statistics from: Bert Haloviak, Director, General Conference Office of Archives and Statistics, Presentation to Global Mission Issues Committee, March 25, 2008, Handout 1 and Handout 2)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pitchFamily="34" charset="0"/>
                <a:ea typeface="ヒラギノ角ゴ Pro W3"/>
              </a:rPr>
              <a:t>Pictures from Global Mission Archives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</p:txBody>
      </p:sp>
      <p:sp>
        <p:nvSpPr>
          <p:cNvPr id="163844" name="Slide Number Placeholder 3"/>
          <p:cNvSpPr txBox="1">
            <a:spLocks noGrp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A8270D0-5EF3-401D-954A-8F160EAEDD05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*  20 Years ago we had less than 1,000 members in 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Africa’s largest country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Today we have more than 13,000 members in Sudan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r>
              <a:rPr lang="en-US" smtClean="0">
                <a:latin typeface="Arial" pitchFamily="34" charset="0"/>
                <a:ea typeface="ヒラギノ角ゴ Pro W3"/>
              </a:rPr>
              <a:t>(Statistics from: Bert Haloviak, Director, General Conference Office of Archives and Statistics, Presentation to Global Mission Issues Committee, March 25, 2008, Handout 1 and Handout 2)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latin typeface="Arial" pitchFamily="34" charset="0"/>
                <a:ea typeface="ヒラギノ角ゴ Pro W3"/>
              </a:rPr>
              <a:t>(Pictures from Global Mission Archives)</a:t>
            </a:r>
          </a:p>
          <a:p>
            <a:endParaRPr lang="en-US" smtClean="0">
              <a:latin typeface="Arial" pitchFamily="34" charset="0"/>
              <a:ea typeface="ヒラギノ角ゴ Pro W3"/>
            </a:endParaRPr>
          </a:p>
        </p:txBody>
      </p:sp>
      <p:sp>
        <p:nvSpPr>
          <p:cNvPr id="164868" name="Slide Number Placeholder 3"/>
          <p:cNvSpPr txBox="1">
            <a:spLocks noGrp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067EC67-2938-46C7-9C2B-E30ACB95F703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 txBox="1">
            <a:spLocks noGrp="1" noChangeArrowheads="1"/>
          </p:cNvSpPr>
          <p:nvPr/>
        </p:nvSpPr>
        <p:spPr bwMode="auto">
          <a:xfrm>
            <a:off x="3883743" y="8685261"/>
            <a:ext cx="297272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710" tIns="44854" rIns="89710" bIns="44854" anchor="b"/>
          <a:lstStyle/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03CB72-7CC5-4AB0-839F-ECF1B33AB47C}" type="slidenum">
              <a:rPr lang="en-US" sz="1100">
                <a:solidFill>
                  <a:prstClr val="black"/>
                </a:solidFill>
                <a:latin typeface="Arial" pitchFamily="34" charset="0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z="11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Our God specializes in accomplishing the impossible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Around the world the church has grown rapidly through the years</a:t>
            </a:r>
          </a:p>
          <a:p>
            <a:endParaRPr lang="en-US" smtClean="0">
              <a:solidFill>
                <a:schemeClr val="tx2"/>
              </a:solidFill>
              <a:latin typeface="Arial" pitchFamily="34" charset="0"/>
              <a:ea typeface="ヒラギノ角ゴ Pro W3"/>
            </a:endParaRP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Look at these ratios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*  1863	1 Adventist for every 373,000 people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*  Less than 50 years later – 1900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	1 for every 21,000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*  Another 50 years – 1950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	1 for 3,300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*  1988 it was	1 for every 882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*  20 years later it is projected to be </a:t>
            </a:r>
          </a:p>
          <a:p>
            <a:r>
              <a:rPr lang="en-US" smtClean="0">
                <a:solidFill>
                  <a:schemeClr val="tx2"/>
                </a:solidFill>
                <a:latin typeface="Arial" pitchFamily="34" charset="0"/>
                <a:ea typeface="ヒラギノ角ゴ Pro W3"/>
              </a:rPr>
              <a:t>	1 for every 407</a:t>
            </a:r>
          </a:p>
          <a:p>
            <a:endParaRPr lang="en-US" smtClean="0">
              <a:solidFill>
                <a:schemeClr val="tx2"/>
              </a:solidFill>
              <a:latin typeface="Arial" pitchFamily="34" charset="0"/>
              <a:ea typeface="ヒラギノ角ゴ Pro W3"/>
            </a:endParaRPr>
          </a:p>
          <a:p>
            <a:endParaRPr lang="en-US" smtClean="0">
              <a:solidFill>
                <a:schemeClr val="tx2"/>
              </a:solidFill>
              <a:latin typeface="Arial" pitchFamily="34" charset="0"/>
              <a:ea typeface="ヒラギノ角ゴ Pro W3"/>
            </a:endParaRPr>
          </a:p>
          <a:p>
            <a:endParaRPr lang="en-US" smtClean="0">
              <a:solidFill>
                <a:schemeClr val="tx2"/>
              </a:solidFill>
              <a:latin typeface="Arial" pitchFamily="34" charset="0"/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The unreached population of Mexico 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has increased by 25 million</a:t>
            </a:r>
          </a:p>
        </p:txBody>
      </p:sp>
      <p:sp>
        <p:nvSpPr>
          <p:cNvPr id="135172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E73EB460-909E-4988-A594-6F7388D01C90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Brazil has had tremendous growth in the Adventist Church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But there are 44 million more unreached people</a:t>
            </a:r>
          </a:p>
          <a:p>
            <a:r>
              <a:rPr lang="en-US" smtClean="0">
                <a:latin typeface="Arial" pitchFamily="34" charset="0"/>
                <a:ea typeface="ヒラギノ角ゴ Pro W3"/>
              </a:rPr>
              <a:t>		now than there were in 1988</a:t>
            </a:r>
          </a:p>
        </p:txBody>
      </p:sp>
      <p:sp>
        <p:nvSpPr>
          <p:cNvPr id="136196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C5C2AE20-4810-4D4F-B65C-23C6524C49D0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xfrm>
            <a:off x="685186" y="4344170"/>
            <a:ext cx="5487629" cy="4114800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ヒラギノ角ゴ Pro W3"/>
              </a:rPr>
              <a:t>55 million more unreached people live in the United States</a:t>
            </a:r>
          </a:p>
        </p:txBody>
      </p:sp>
      <p:sp>
        <p:nvSpPr>
          <p:cNvPr id="137220" name="Slide Number Placeholder 3"/>
          <p:cNvSpPr txBox="1">
            <a:spLocks noGrp="1"/>
          </p:cNvSpPr>
          <p:nvPr/>
        </p:nvSpPr>
        <p:spPr bwMode="auto">
          <a:xfrm>
            <a:off x="3885279" y="8685261"/>
            <a:ext cx="297118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3554" fontAlgn="base">
              <a:spcBef>
                <a:spcPct val="0"/>
              </a:spcBef>
              <a:spcAft>
                <a:spcPct val="0"/>
              </a:spcAft>
            </a:pPr>
            <a:fld id="{2886F6AD-B436-4DA8-B202-6C979D902418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algn="r" defTabSz="913554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43400" y="5181600"/>
            <a:ext cx="20955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1300" y="5181600"/>
            <a:ext cx="20955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00950" y="4876800"/>
            <a:ext cx="1085850" cy="160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43400" y="4876800"/>
            <a:ext cx="3105150" cy="160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4876800"/>
            <a:ext cx="4267200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43400" y="5181600"/>
            <a:ext cx="2095500" cy="129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591300" y="5181600"/>
            <a:ext cx="2095500" cy="12954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581400" y="1371600"/>
            <a:ext cx="5105400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81400" y="2819400"/>
            <a:ext cx="2476500" cy="1576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210300" y="2819400"/>
            <a:ext cx="2476500" cy="1576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581400" y="4548188"/>
            <a:ext cx="2476500" cy="1577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0300" y="4548188"/>
            <a:ext cx="2476500" cy="1577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371600"/>
            <a:ext cx="5105400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81400" y="2819400"/>
            <a:ext cx="2476500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210300" y="2819400"/>
            <a:ext cx="2476500" cy="33067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slow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0F9734C2-ACC3-4850-AD87-9DAB7F553B01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E51692DF-85F8-4F24-9B7D-CAE6F23A2B00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04420B14-EA93-4980-93BC-11B75274D49C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8F85D0C0-DE9E-4347-988C-99DA722A4728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A4029D83-FD0A-425E-82FB-E8C905729775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810C00A4-C85F-4B7A-81FB-0EEFF67FF89D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9E799FF4-3FF0-4815-89DE-AAF13F7D424A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F5EA47EC-E114-471A-8EE7-A131B3550C4B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5AA2A489-7277-49B3-B706-8842B7F66FC4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B929EBEE-ED97-4F32-ABD7-5898E6BBF690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7BC709D5-83A4-4150-A444-543B7C9EC91D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BF9527B3-5182-4BB5-88BA-EBDE7B190F33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9FC6BB06-3F0E-4550-9FB8-70216584F92B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CBBDDE92-62B7-4AD4-AFD0-724148404B57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7A35BD09-5472-4114-AF75-6D49CBA9CFD7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D0C13AA0-CABB-4CE4-8D37-0E13CD3F8BCB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990C6FB9-7890-446A-8F7C-14EAAE4ABEF6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B3116F58-964B-49F1-A6AD-3F589FABA09B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BFFB7F4A-EE57-4819-A67D-4344E03ABCDC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F604C6F5-93DD-4115-881E-AD3AEE37BF32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0E3D3F76-407C-4608-9410-CDA0991C9616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6D151824-0E50-411C-A3DA-A3DCA4D5AF66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BCC7D572-3992-47C7-86A8-E78F93D8161B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D7D17C05-3C6C-42BB-B53F-8F6739736C9C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77724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5389563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r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t>Fill your life with Celebrations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8580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5E7BB091-B20A-4A79-810D-B846BF2EA286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hangingPunct="0">
              <a:defRPr/>
            </a:pPr>
            <a:fld id="{CCB621A4-D05B-43ED-BF9C-21C5E7AF7820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 eaLnBrk="0" hangingPunct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hangingPunct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hangingPunct="0">
              <a:defRPr/>
            </a:pPr>
            <a:fld id="{BFC83CC6-963D-406C-AA49-B2981F998903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 eaLnBrk="0" hangingPunct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177BB238-5740-45CF-A239-2E1639000BE7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948F4D4A-565F-41B1-BED8-00AC795B2FE4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4F82B49F-535C-4310-9D6E-24377C602D0D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29D9A00C-394B-473F-92A9-44BB23F10550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1CB913F0-98F3-4031-9A76-F14ED6D29C26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5F6E7601-2F1A-4DD2-B530-99304D87FD58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4D1C589D-C020-4A2F-8FBB-B8AED16DBE8E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0EDE69D1-56C1-4598-B764-4000DBD4C046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46636197-82D2-4993-87F0-4EC66BFFE4DD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41BCDE32-BAAF-4BE7-A801-6F956B825E2D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27126322-E739-4006-BF54-5D9322889D6D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3E1A3913-ADB8-4A18-B072-2E67B0B73EAC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2B40B1B3-40F4-4778-A9B1-6925EE5086C1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86ACD60C-90B5-4CD0-9811-1B0E579A9DA2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682401AB-F4A3-422D-B2A3-EB3470A4FCE4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976C7B7A-D689-468F-BC45-1BFB269137E3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0B92C820-E695-4CC3-98D8-FCB73756DA4B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3CD8FAE7-6577-4F7A-95EE-E01855D1DC58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13640FDD-D987-4D83-AF7C-77886E0184CE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D4A4615B-0D00-4F84-8F97-E49D07322E0D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>
              <a:defRPr/>
            </a:pPr>
            <a:fld id="{9340B331-173C-4FCE-84C3-3B4603630DE1}" type="datetimeFigureOut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l" rtl="0">
                <a:defRPr/>
              </a:pPr>
              <a:t>6/4/2009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>
              <a:defRPr/>
            </a:pPr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>
              <a:defRPr/>
            </a:pPr>
            <a:fld id="{5A900FDE-25C0-4803-86E5-656BFC04B5C7}" type="slidenum">
              <a:rPr lang="en-US" sz="1200" kern="1200">
                <a:solidFill>
                  <a:srgbClr val="FFFFFF">
                    <a:tint val="75000"/>
                  </a:srgbClr>
                </a:solidFill>
                <a:latin typeface="Lucida Sans Unicode"/>
                <a:ea typeface="+mn-ea"/>
                <a:cs typeface="+mn-cs"/>
              </a:rPr>
              <a:pPr algn="r" rtl="0">
                <a:defRPr/>
              </a:pPr>
              <a:t>‹nº›</a:t>
            </a:fld>
            <a:endParaRPr lang="en-US" sz="1200" kern="1200">
              <a:solidFill>
                <a:srgbClr val="FFFFFF">
                  <a:tint val="75000"/>
                </a:srgbClr>
              </a:solidFill>
              <a:latin typeface="Lucida Sans Unicode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C260B-986A-4056-AAAC-F2A6780C0284}" type="datetimeFigureOut">
              <a:rPr lang="pt-BR" smtClean="0"/>
              <a:t>04/06/2009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CDA64-76FD-4544-8DE6-EFA81E8162CE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content-blank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43400" y="4876800"/>
            <a:ext cx="426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43400" y="5181600"/>
            <a:ext cx="4343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rgbClr val="003B87"/>
          </a:solidFill>
          <a:latin typeface="Georgia" pitchFamily="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100">
          <a:solidFill>
            <a:srgbClr val="6F6F6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 eaLnBrk="0" hangingPunct="0">
              <a:defRPr/>
            </a:pPr>
            <a:fld id="{9CB26241-7C23-4A99-A918-3004D021BEF9}" type="datetimeFigureOut">
              <a:rPr lang="en-US" kern="1200">
                <a:latin typeface="Lucida Sans Unicode"/>
              </a:rPr>
              <a:pPr rtl="0" eaLnBrk="0" hangingPunct="0">
                <a:defRPr/>
              </a:pPr>
              <a:t>6/4/2009</a:t>
            </a:fld>
            <a:endParaRPr lang="en-US" kern="1200">
              <a:latin typeface="Lucida Sans Unicode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 eaLnBrk="0" hangingPunct="0">
              <a:defRPr/>
            </a:pPr>
            <a:endParaRPr lang="en-US" kern="1200">
              <a:latin typeface="Lucida Sans Unicode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>
                    <a:tint val="75000"/>
                  </a:srgb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 eaLnBrk="0" hangingPunct="0">
              <a:defRPr/>
            </a:pPr>
            <a:fld id="{0174D38B-0DCE-4F26-90E6-8AF5C00F836C}" type="slidenum">
              <a:rPr lang="en-US" kern="1200">
                <a:latin typeface="Lucida Sans Unicode"/>
              </a:rPr>
              <a:pPr rtl="0" eaLnBrk="0" hangingPunct="0">
                <a:defRPr/>
              </a:pPr>
              <a:t>‹nº›</a:t>
            </a:fld>
            <a:endParaRPr lang="en-US" kern="1200">
              <a:latin typeface="Lucida Sans Unicode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>
              <a:defRPr/>
            </a:pPr>
            <a:fld id="{66FF19F8-1B51-41F1-888F-3C73A25B39AE}" type="datetimeFigureOut">
              <a:rPr lang="en-US" kern="1200">
                <a:solidFill>
                  <a:srgbClr val="FFFFFF">
                    <a:tint val="75000"/>
                  </a:srgbClr>
                </a:solidFill>
                <a:latin typeface="Lucida Sans Unicode"/>
              </a:rPr>
              <a:pPr rtl="0">
                <a:defRPr/>
              </a:pPr>
              <a:t>6/4/2009</a:t>
            </a:fld>
            <a:endParaRPr lang="en-US" kern="1200">
              <a:solidFill>
                <a:srgbClr val="FFFFFF">
                  <a:tint val="75000"/>
                </a:srgbClr>
              </a:solidFill>
              <a:latin typeface="Lucida Sans Unicode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>
              <a:defRPr/>
            </a:pPr>
            <a:endParaRPr lang="en-US" kern="1200">
              <a:solidFill>
                <a:srgbClr val="FFFFFF">
                  <a:tint val="75000"/>
                </a:srgbClr>
              </a:solidFill>
              <a:latin typeface="Lucida Sans Unicode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rtl="0">
              <a:defRPr/>
            </a:pPr>
            <a:fld id="{285DDE0F-4D5A-4419-AED6-9B6C9314072F}" type="slidenum">
              <a:rPr lang="en-US" kern="1200">
                <a:solidFill>
                  <a:srgbClr val="FFFFFF">
                    <a:tint val="75000"/>
                  </a:srgbClr>
                </a:solidFill>
                <a:latin typeface="Lucida Sans Unicode"/>
              </a:rPr>
              <a:pPr rtl="0">
                <a:defRPr/>
              </a:pPr>
              <a:t>‹nº›</a:t>
            </a:fld>
            <a:endParaRPr lang="en-US" kern="1200">
              <a:solidFill>
                <a:srgbClr val="FFFFFF">
                  <a:tint val="75000"/>
                </a:srgbClr>
              </a:solidFill>
              <a:latin typeface="Lucida Sans Unicode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Gr_fico_do_Microsoft_Office_Excel1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Unreached people</a:t>
            </a:r>
            <a:br>
              <a:rPr lang="en-US" smtClean="0"/>
            </a:br>
            <a:r>
              <a:rPr lang="en-US" sz="3600" smtClean="0">
                <a:solidFill>
                  <a:srgbClr val="254061"/>
                </a:solidFill>
              </a:rPr>
              <a:t>Increase since 1988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0200" y="2667000"/>
            <a:ext cx="60198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Brazil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44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Unreached people</a:t>
            </a:r>
            <a:br>
              <a:rPr lang="en-US" smtClean="0"/>
            </a:br>
            <a:r>
              <a:rPr lang="en-US" sz="3600" smtClean="0">
                <a:solidFill>
                  <a:srgbClr val="254061"/>
                </a:solidFill>
              </a:rPr>
              <a:t>Increase since 1988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2667000"/>
            <a:ext cx="79248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United States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55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Unreached people</a:t>
            </a:r>
            <a:br>
              <a:rPr lang="en-US" smtClean="0"/>
            </a:br>
            <a:r>
              <a:rPr lang="en-US" sz="3600" smtClean="0">
                <a:solidFill>
                  <a:srgbClr val="254061"/>
                </a:solidFill>
              </a:rPr>
              <a:t>Increase since 1988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0200" y="2667000"/>
            <a:ext cx="69342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China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224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Unreached people</a:t>
            </a:r>
            <a:br>
              <a:rPr lang="en-US" smtClean="0"/>
            </a:br>
            <a:r>
              <a:rPr lang="en-US" sz="3600" smtClean="0">
                <a:solidFill>
                  <a:srgbClr val="254061"/>
                </a:solidFill>
              </a:rPr>
              <a:t>Increase since 1988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0200" y="2667000"/>
            <a:ext cx="75438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India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323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Box 1"/>
          <p:cNvSpPr txBox="1">
            <a:spLocks noChangeArrowheads="1"/>
          </p:cNvSpPr>
          <p:nvPr/>
        </p:nvSpPr>
        <p:spPr bwMode="auto">
          <a:xfrm>
            <a:off x="914400" y="1600200"/>
            <a:ext cx="5638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kern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• Unreached People</a:t>
            </a: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kern="1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Since 1988	              45 Million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9200" y="685800"/>
            <a:ext cx="6705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kern="1200" dirty="0">
                <a:solidFill>
                  <a:srgbClr val="FFFFFF"/>
                </a:solidFill>
                <a:latin typeface="Lucida Sans Unicode"/>
              </a:rPr>
              <a:t>Indonesia</a:t>
            </a:r>
          </a:p>
        </p:txBody>
      </p:sp>
      <p:pic>
        <p:nvPicPr>
          <p:cNvPr id="4" name="Picture 10" descr="C:\Documents and Settings\TrecartinH\Local Settings\Temporary Internet Files\Content.IE5\GU9WALME\MPj043131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429000"/>
            <a:ext cx="2971800" cy="2971800"/>
          </a:xfrm>
          <a:prstGeom prst="ellipse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Unreached people</a:t>
            </a:r>
          </a:p>
        </p:txBody>
      </p:sp>
      <p:graphicFrame>
        <p:nvGraphicFramePr>
          <p:cNvPr id="1026" name="Content Placeholder 6"/>
          <p:cNvGraphicFramePr>
            <a:graphicFrameLocks noGrp="1"/>
          </p:cNvGraphicFramePr>
          <p:nvPr>
            <p:ph sz="quarter" idx="4294967295"/>
          </p:nvPr>
        </p:nvGraphicFramePr>
        <p:xfrm>
          <a:off x="0" y="1676400"/>
          <a:ext cx="9144000" cy="5181600"/>
        </p:xfrm>
        <a:graphic>
          <a:graphicData uri="http://schemas.openxmlformats.org/presentationml/2006/ole">
            <p:oleObj spid="_x0000_s2050" r:id="rId4" imgW="9144793" imgH="5182049" progId="Excel.Chart.8">
              <p:embed/>
            </p:oleObj>
          </a:graphicData>
        </a:graphic>
      </p:graphicFrame>
      <p:sp>
        <p:nvSpPr>
          <p:cNvPr id="8" name="Rectangle 7"/>
          <p:cNvSpPr/>
          <p:nvPr/>
        </p:nvSpPr>
        <p:spPr>
          <a:xfrm rot="21433580">
            <a:off x="1676400" y="1752600"/>
            <a:ext cx="637867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6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2.1 Billion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smtClean="0"/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smtClean="0"/>
          </a:p>
        </p:txBody>
      </p:sp>
      <p:sp>
        <p:nvSpPr>
          <p:cNvPr id="4" name="Rectangle 3"/>
          <p:cNvSpPr/>
          <p:nvPr/>
        </p:nvSpPr>
        <p:spPr>
          <a:xfrm>
            <a:off x="1439863" y="2479675"/>
            <a:ext cx="640556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5400" b="1" kern="1200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2545" y="2114533"/>
            <a:ext cx="7849588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120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"/>
              </a:rPr>
              <a:t>THE CHALLENGE 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120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"/>
              </a:rPr>
              <a:t>OF </a:t>
            </a:r>
          </a:p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1200" dirty="0">
                <a:ln w="31550" cmpd="sng">
                  <a:gradFill>
                    <a:gsLst>
                      <a:gs pos="70000">
                        <a:srgbClr val="2D2D8A">
                          <a:shade val="50000"/>
                          <a:satMod val="190000"/>
                        </a:srgbClr>
                      </a:gs>
                      <a:gs pos="0">
                        <a:srgbClr val="2D2D8A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2D8A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"/>
              </a:rPr>
              <a:t>GLOBAL MISSION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Russia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Membership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6,406   to   52,269</a:t>
            </a:r>
          </a:p>
        </p:txBody>
      </p:sp>
      <p:pic>
        <p:nvPicPr>
          <p:cNvPr id="15" name="Picture 14" descr="Russia13.jpg"/>
          <p:cNvPicPr>
            <a:picLocks noChangeAspect="1"/>
          </p:cNvPicPr>
          <p:nvPr/>
        </p:nvPicPr>
        <p:blipFill>
          <a:blip r:embed="rId3" cstate="print"/>
          <a:srcRect l="10428" r="22828"/>
          <a:stretch>
            <a:fillRect/>
          </a:stretch>
        </p:blipFill>
        <p:spPr>
          <a:xfrm>
            <a:off x="7010400" y="1143000"/>
            <a:ext cx="1905000" cy="429612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1" name="Picture 10" descr="Charlotte RussiaZheleznodorozhniy05019.JPG"/>
          <p:cNvPicPr>
            <a:picLocks noChangeAspect="1"/>
          </p:cNvPicPr>
          <p:nvPr/>
        </p:nvPicPr>
        <p:blipFill>
          <a:blip r:embed="rId4" cstate="print"/>
          <a:srcRect t="21936" b="6272"/>
          <a:stretch>
            <a:fillRect/>
          </a:stretch>
        </p:blipFill>
        <p:spPr>
          <a:xfrm>
            <a:off x="1860550" y="3657600"/>
            <a:ext cx="5530850" cy="297180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4" name="Picture 13" descr="Russia2.jpg"/>
          <p:cNvPicPr>
            <a:picLocks noChangeAspect="1"/>
          </p:cNvPicPr>
          <p:nvPr/>
        </p:nvPicPr>
        <p:blipFill>
          <a:blip r:embed="rId5" cstate="print"/>
          <a:srcRect t="4167"/>
          <a:stretch>
            <a:fillRect/>
          </a:stretch>
        </p:blipFill>
        <p:spPr>
          <a:xfrm rot="20487225">
            <a:off x="695574" y="4041834"/>
            <a:ext cx="1359175" cy="219993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21Charlotte Angkor WatTa Prohm01.JPG"/>
          <p:cNvPicPr>
            <a:picLocks noChangeAspect="1"/>
          </p:cNvPicPr>
          <p:nvPr/>
        </p:nvPicPr>
        <p:blipFill>
          <a:blip r:embed="rId3" cstate="print"/>
          <a:srcRect l="41667" r="18750"/>
          <a:stretch>
            <a:fillRect/>
          </a:stretch>
        </p:blipFill>
        <p:spPr>
          <a:xfrm>
            <a:off x="6904567" y="838200"/>
            <a:ext cx="2010833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101Charlotte CambodiaKilling Fields shelf of skulls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3733800"/>
            <a:ext cx="36576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421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Cambodia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Membership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0		to	5,888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Population per Adventist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2,366,667	to	2,391</a:t>
            </a:r>
          </a:p>
        </p:txBody>
      </p:sp>
      <p:pic>
        <p:nvPicPr>
          <p:cNvPr id="5" name="Picture 4" descr="IMG_00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62887">
            <a:off x="635724" y="4465440"/>
            <a:ext cx="3308355" cy="2481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Mongolia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Membership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0		to	1,029</a:t>
            </a:r>
          </a:p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Population per Adventist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384,167	to	2,503</a:t>
            </a:r>
          </a:p>
        </p:txBody>
      </p:sp>
      <p:pic>
        <p:nvPicPr>
          <p:cNvPr id="4" name="Picture 3" descr="Mongolia003.jpg"/>
          <p:cNvPicPr>
            <a:picLocks noChangeAspect="1"/>
          </p:cNvPicPr>
          <p:nvPr/>
        </p:nvPicPr>
        <p:blipFill>
          <a:blip r:embed="rId3" cstate="print"/>
          <a:srcRect l="15706" r="2263" b="1639"/>
          <a:stretch>
            <a:fillRect/>
          </a:stretch>
        </p:blipFill>
        <p:spPr>
          <a:xfrm>
            <a:off x="6781800" y="838200"/>
            <a:ext cx="2209800" cy="3810000"/>
          </a:xfrm>
          <a:prstGeom prst="round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</p:pic>
      <p:pic>
        <p:nvPicPr>
          <p:cNvPr id="6" name="Picture 5" descr="IMG_02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4038600"/>
            <a:ext cx="1672590" cy="2230120"/>
          </a:xfrm>
          <a:prstGeom prst="round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</p:pic>
      <p:pic>
        <p:nvPicPr>
          <p:cNvPr id="8" name="Picture 7" descr="IMG_31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3619500"/>
            <a:ext cx="4048200" cy="3036150"/>
          </a:xfrm>
          <a:prstGeom prst="round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asco da Gama, Goa - IMG_4706 - Karnataka fishing famili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48" y="1619773"/>
            <a:ext cx="5029152" cy="3771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6259" name="Title 1"/>
          <p:cNvSpPr>
            <a:spLocks noGrp="1"/>
          </p:cNvSpPr>
          <p:nvPr>
            <p:ph type="title" idx="4294967295"/>
          </p:nvPr>
        </p:nvSpPr>
        <p:spPr>
          <a:xfrm>
            <a:off x="3810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Northern India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Membership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19,206	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to		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136,193</a:t>
            </a:r>
          </a:p>
        </p:txBody>
      </p:sp>
      <p:pic>
        <p:nvPicPr>
          <p:cNvPr id="6" name="Picture 5" descr="Vasco da Gama, Goa - IMG_4791 - Busy Bee Adv S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714750"/>
            <a:ext cx="39624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A278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Sudan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Membership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	955	to	13,556</a:t>
            </a:r>
          </a:p>
        </p:txBody>
      </p:sp>
      <p:pic>
        <p:nvPicPr>
          <p:cNvPr id="6" name="Picture 5" descr="Sudan07.jpg"/>
          <p:cNvPicPr>
            <a:picLocks noChangeAspect="1"/>
          </p:cNvPicPr>
          <p:nvPr/>
        </p:nvPicPr>
        <p:blipFill>
          <a:blip r:embed="rId3" cstate="print"/>
          <a:srcRect l="9626" t="2068" r="990" b="2812"/>
          <a:stretch>
            <a:fillRect/>
          </a:stretch>
        </p:blipFill>
        <p:spPr>
          <a:xfrm>
            <a:off x="2743201" y="2438400"/>
            <a:ext cx="6087716" cy="4308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Rapid Progress</a:t>
            </a:r>
            <a:endParaRPr lang="en-US" sz="1600" smtClean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153400" cy="4606925"/>
          </a:xfrm>
        </p:spPr>
        <p:txBody>
          <a:bodyPr/>
          <a:lstStyle/>
          <a:p>
            <a:pPr lvl="1" eaLnBrk="1" hangingPunct="1">
              <a:buFontTx/>
              <a:buNone/>
              <a:tabLst>
                <a:tab pos="7315200" algn="r"/>
              </a:tabLst>
              <a:defRPr/>
            </a:pPr>
            <a:r>
              <a:rPr lang="en-US" sz="3000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1863   	373,143/1</a:t>
            </a:r>
          </a:p>
          <a:p>
            <a:pPr lvl="1" eaLnBrk="1" hangingPunct="1">
              <a:buFontTx/>
              <a:buNone/>
              <a:tabLst>
                <a:tab pos="7315200" algn="r"/>
              </a:tabLst>
              <a:defRPr/>
            </a:pPr>
            <a:r>
              <a:rPr lang="en-US" sz="4000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1900	21,487/1</a:t>
            </a:r>
          </a:p>
          <a:p>
            <a:pPr lvl="1" eaLnBrk="1" hangingPunct="1">
              <a:buFontTx/>
              <a:buNone/>
              <a:tabLst>
                <a:tab pos="7315200" algn="r"/>
              </a:tabLst>
              <a:defRPr/>
            </a:pPr>
            <a:r>
              <a:rPr lang="en-US" sz="5000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1950	3,300/1</a:t>
            </a:r>
          </a:p>
          <a:p>
            <a:pPr lvl="1" eaLnBrk="1" hangingPunct="1">
              <a:buFontTx/>
              <a:buNone/>
              <a:tabLst>
                <a:tab pos="7315200" algn="r"/>
              </a:tabLst>
              <a:defRPr/>
            </a:pPr>
            <a:r>
              <a:rPr lang="en-US" sz="60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1988	</a:t>
            </a:r>
            <a:r>
              <a:rPr lang="en-US" sz="6000" spc="6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882/1</a:t>
            </a:r>
            <a:endParaRPr lang="en-US" sz="6000" spc="600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eaLnBrk="1" hangingPunct="1">
              <a:buFontTx/>
              <a:buNone/>
              <a:tabLst>
                <a:tab pos="7315200" algn="r"/>
              </a:tabLst>
              <a:defRPr/>
            </a:pPr>
            <a:r>
              <a:rPr lang="en-US" sz="7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2008 </a:t>
            </a:r>
            <a:r>
              <a:rPr lang="en-US" sz="7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7000" spc="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407/1</a:t>
            </a:r>
            <a:endParaRPr lang="en-US" sz="7000" spc="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 idx="4294967295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Unreached people</a:t>
            </a:r>
            <a:br>
              <a:rPr lang="en-US" dirty="0" smtClean="0"/>
            </a:br>
            <a:r>
              <a:rPr lang="en-US" sz="3600" dirty="0" smtClean="0">
                <a:solidFill>
                  <a:srgbClr val="254061"/>
                </a:solidFill>
              </a:rPr>
              <a:t>Increase since 1988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0200" y="2667000"/>
            <a:ext cx="60198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Mexico</a:t>
            </a:r>
          </a:p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800" b="1" kern="120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charset="0"/>
                <a:ea typeface="+mn-ea"/>
                <a:cs typeface="+mn-cs"/>
              </a:rPr>
              <a:t>25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" charset="0"/>
            <a:ea typeface="ヒラギノ角ゴ Pro W3" pitchFamily="-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" charset="0"/>
            <a:ea typeface="ヒラギノ角ゴ Pro W3" pitchFamily="-5" charset="-128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1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Theme">
  <a:themeElements>
    <a:clrScheme name="1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198</Words>
  <Application>Microsoft Office PowerPoint</Application>
  <PresentationFormat>Apresentação na tela (4:3)</PresentationFormat>
  <Paragraphs>164</Paragraphs>
  <Slides>15</Slides>
  <Notes>12</Notes>
  <HiddenSlides>0</HiddenSlides>
  <MMClips>0</MMClips>
  <ScaleCrop>false</ScaleCrop>
  <HeadingPairs>
    <vt:vector size="6" baseType="variant">
      <vt:variant>
        <vt:lpstr>Tema</vt:lpstr>
      </vt:variant>
      <vt:variant>
        <vt:i4>4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0" baseType="lpstr">
      <vt:lpstr>Tema do Office</vt:lpstr>
      <vt:lpstr>3_Custom Design</vt:lpstr>
      <vt:lpstr>2_Office Theme</vt:lpstr>
      <vt:lpstr>1_Office Theme</vt:lpstr>
      <vt:lpstr>Microsoft Office Excel Chart</vt:lpstr>
      <vt:lpstr>Slide 1</vt:lpstr>
      <vt:lpstr>Slide 2</vt:lpstr>
      <vt:lpstr>Russia</vt:lpstr>
      <vt:lpstr>Cambodia</vt:lpstr>
      <vt:lpstr>Mongolia</vt:lpstr>
      <vt:lpstr>Northern India</vt:lpstr>
      <vt:lpstr>Sudan</vt:lpstr>
      <vt:lpstr>Rapid Progress</vt:lpstr>
      <vt:lpstr>Unreached people Increase since 1988</vt:lpstr>
      <vt:lpstr>Unreached people Increase since 1988</vt:lpstr>
      <vt:lpstr>Unreached people Increase since 1988</vt:lpstr>
      <vt:lpstr>Unreached people Increase since 1988</vt:lpstr>
      <vt:lpstr>Unreached people Increase since 1988</vt:lpstr>
      <vt:lpstr>Slide 14</vt:lpstr>
      <vt:lpstr>Unreached people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Edison Choque</dc:creator>
  <cp:lastModifiedBy>Edison Choque</cp:lastModifiedBy>
  <cp:revision>1</cp:revision>
  <dcterms:created xsi:type="dcterms:W3CDTF">2009-06-04T19:49:15Z</dcterms:created>
  <dcterms:modified xsi:type="dcterms:W3CDTF">2009-06-04T19:50:43Z</dcterms:modified>
</cp:coreProperties>
</file>