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4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Pasta1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Pasta1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Pasta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6.8885064474860105E-2"/>
          <c:y val="2.8605325546303299E-2"/>
          <c:w val="0.86155217610285295"/>
          <c:h val="0.88770864854534903"/>
        </c:manualLayout>
      </c:layout>
      <c:barChart>
        <c:barDir val="col"/>
        <c:grouping val="clustered"/>
        <c:varyColors val="0"/>
        <c:ser>
          <c:idx val="0"/>
          <c:order val="0"/>
          <c:invertIfNegative val="0"/>
          <c:dLbls>
            <c:txPr>
              <a:bodyPr/>
              <a:lstStyle/>
              <a:p>
                <a:pPr>
                  <a:defRPr lang="pt-BR" sz="12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Plan1!$B$2:$M$2</c:f>
              <c:strCache>
                <c:ptCount val="12"/>
                <c:pt idx="0">
                  <c:v>UA</c:v>
                </c:pt>
                <c:pt idx="1">
                  <c:v>UB</c:v>
                </c:pt>
                <c:pt idx="2">
                  <c:v>UCB</c:v>
                </c:pt>
                <c:pt idx="3">
                  <c:v>UCH</c:v>
                </c:pt>
                <c:pt idx="4">
                  <c:v>UCOB</c:v>
                </c:pt>
                <c:pt idx="5">
                  <c:v>UE</c:v>
                </c:pt>
                <c:pt idx="6">
                  <c:v>UEB</c:v>
                </c:pt>
                <c:pt idx="7">
                  <c:v>UNeB</c:v>
                </c:pt>
                <c:pt idx="8">
                  <c:v>UNB</c:v>
                </c:pt>
                <c:pt idx="9">
                  <c:v>UPN</c:v>
                </c:pt>
                <c:pt idx="10">
                  <c:v>UPS</c:v>
                </c:pt>
                <c:pt idx="11">
                  <c:v>USB</c:v>
                </c:pt>
              </c:strCache>
            </c:strRef>
          </c:cat>
          <c:val>
            <c:numRef>
              <c:f>Plan1!$B$16:$M$16</c:f>
              <c:numCache>
                <c:formatCode>General</c:formatCode>
                <c:ptCount val="12"/>
                <c:pt idx="0">
                  <c:v>27</c:v>
                </c:pt>
                <c:pt idx="1">
                  <c:v>12</c:v>
                </c:pt>
                <c:pt idx="2">
                  <c:v>29</c:v>
                </c:pt>
                <c:pt idx="3">
                  <c:v>20</c:v>
                </c:pt>
                <c:pt idx="4">
                  <c:v>53</c:v>
                </c:pt>
                <c:pt idx="5">
                  <c:v>16</c:v>
                </c:pt>
                <c:pt idx="6">
                  <c:v>90</c:v>
                </c:pt>
                <c:pt idx="7">
                  <c:v>216</c:v>
                </c:pt>
                <c:pt idx="8">
                  <c:v>204</c:v>
                </c:pt>
                <c:pt idx="9">
                  <c:v>48</c:v>
                </c:pt>
                <c:pt idx="10">
                  <c:v>37</c:v>
                </c:pt>
                <c:pt idx="11">
                  <c:v>68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8067200"/>
        <c:axId val="78068736"/>
      </c:barChart>
      <c:catAx>
        <c:axId val="7806720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lang="pt-BR"/>
            </a:pPr>
            <a:endParaRPr lang="en-US"/>
          </a:p>
        </c:txPr>
        <c:crossAx val="78068736"/>
        <c:crosses val="autoZero"/>
        <c:auto val="1"/>
        <c:lblAlgn val="ctr"/>
        <c:lblOffset val="100"/>
        <c:noMultiLvlLbl val="0"/>
      </c:catAx>
      <c:valAx>
        <c:axId val="7806873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lang="pt-BR"/>
            </a:pPr>
            <a:endParaRPr lang="en-US"/>
          </a:p>
        </c:txPr>
        <c:crossAx val="78067200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 lang="pt-BR"/>
          </a:pPr>
          <a:endParaRPr lang="en-US"/>
        </a:p>
      </c:txPr>
    </c:legend>
    <c:plotVisOnly val="1"/>
    <c:dispBlanksAs val="gap"/>
    <c:showDLblsOverMax val="0"/>
  </c:chart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6.8735778362404701E-2"/>
          <c:y val="2.9459215861118299E-2"/>
          <c:w val="0.86194980678392097"/>
          <c:h val="0.88435666790491096"/>
        </c:manualLayout>
      </c:layout>
      <c:barChart>
        <c:barDir val="col"/>
        <c:grouping val="clustered"/>
        <c:varyColors val="0"/>
        <c:ser>
          <c:idx val="0"/>
          <c:order val="0"/>
          <c:invertIfNegative val="0"/>
          <c:dLbls>
            <c:txPr>
              <a:bodyPr/>
              <a:lstStyle/>
              <a:p>
                <a:pPr>
                  <a:defRPr lang="pt-BR" sz="12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Plan1!$B$2:$M$2</c:f>
              <c:strCache>
                <c:ptCount val="12"/>
                <c:pt idx="0">
                  <c:v>UA</c:v>
                </c:pt>
                <c:pt idx="1">
                  <c:v>UB</c:v>
                </c:pt>
                <c:pt idx="2">
                  <c:v>UCB</c:v>
                </c:pt>
                <c:pt idx="3">
                  <c:v>UCH</c:v>
                </c:pt>
                <c:pt idx="4">
                  <c:v>UCOB</c:v>
                </c:pt>
                <c:pt idx="5">
                  <c:v>UE</c:v>
                </c:pt>
                <c:pt idx="6">
                  <c:v>UEB</c:v>
                </c:pt>
                <c:pt idx="7">
                  <c:v>UNeB</c:v>
                </c:pt>
                <c:pt idx="8">
                  <c:v>UNB</c:v>
                </c:pt>
                <c:pt idx="9">
                  <c:v>UPN</c:v>
                </c:pt>
                <c:pt idx="10">
                  <c:v>UPS</c:v>
                </c:pt>
                <c:pt idx="11">
                  <c:v>USB</c:v>
                </c:pt>
              </c:strCache>
            </c:strRef>
          </c:cat>
          <c:val>
            <c:numRef>
              <c:f>Plan1!$B$22:$M$22</c:f>
              <c:numCache>
                <c:formatCode>0.00</c:formatCode>
                <c:ptCount val="12"/>
                <c:pt idx="0">
                  <c:v>6.6</c:v>
                </c:pt>
                <c:pt idx="1">
                  <c:v>6.9</c:v>
                </c:pt>
                <c:pt idx="2">
                  <c:v>10.8</c:v>
                </c:pt>
                <c:pt idx="3">
                  <c:v>7.3</c:v>
                </c:pt>
                <c:pt idx="4">
                  <c:v>3</c:v>
                </c:pt>
                <c:pt idx="5">
                  <c:v>3.6</c:v>
                </c:pt>
                <c:pt idx="6">
                  <c:v>2.8</c:v>
                </c:pt>
                <c:pt idx="7">
                  <c:v>1.4</c:v>
                </c:pt>
                <c:pt idx="8">
                  <c:v>1.3</c:v>
                </c:pt>
                <c:pt idx="9">
                  <c:v>3.4</c:v>
                </c:pt>
                <c:pt idx="10">
                  <c:v>4.5</c:v>
                </c:pt>
                <c:pt idx="11">
                  <c:v>4.2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8816000"/>
        <c:axId val="78817536"/>
      </c:barChart>
      <c:catAx>
        <c:axId val="7881600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lang="pt-BR"/>
            </a:pPr>
            <a:endParaRPr lang="en-US"/>
          </a:p>
        </c:txPr>
        <c:crossAx val="78817536"/>
        <c:crosses val="autoZero"/>
        <c:auto val="1"/>
        <c:lblAlgn val="ctr"/>
        <c:lblOffset val="100"/>
        <c:noMultiLvlLbl val="0"/>
      </c:catAx>
      <c:valAx>
        <c:axId val="78817536"/>
        <c:scaling>
          <c:orientation val="minMax"/>
        </c:scaling>
        <c:delete val="0"/>
        <c:axPos val="l"/>
        <c:majorGridlines/>
        <c:numFmt formatCode="0.00" sourceLinked="1"/>
        <c:majorTickMark val="out"/>
        <c:minorTickMark val="none"/>
        <c:tickLblPos val="nextTo"/>
        <c:txPr>
          <a:bodyPr/>
          <a:lstStyle/>
          <a:p>
            <a:pPr>
              <a:defRPr lang="pt-BR"/>
            </a:pPr>
            <a:endParaRPr lang="en-US"/>
          </a:p>
        </c:txPr>
        <c:crossAx val="78816000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 lang="pt-BR"/>
          </a:pPr>
          <a:endParaRPr lang="en-US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dLbls>
            <c:txPr>
              <a:bodyPr/>
              <a:lstStyle/>
              <a:p>
                <a:pPr>
                  <a:defRPr lang="pt-BR" sz="18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Plan1!$O$2</c:f>
              <c:strCache>
                <c:ptCount val="1"/>
                <c:pt idx="0">
                  <c:v>DSA</c:v>
                </c:pt>
              </c:strCache>
            </c:strRef>
          </c:cat>
          <c:val>
            <c:numRef>
              <c:f>Plan1!$O$22</c:f>
              <c:numCache>
                <c:formatCode>General</c:formatCode>
                <c:ptCount val="1"/>
                <c:pt idx="0">
                  <c:v>2.9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8846976"/>
        <c:axId val="78848768"/>
      </c:barChart>
      <c:catAx>
        <c:axId val="7884697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lang="pt-BR"/>
            </a:pPr>
            <a:endParaRPr lang="en-US"/>
          </a:p>
        </c:txPr>
        <c:crossAx val="78848768"/>
        <c:crosses val="autoZero"/>
        <c:auto val="1"/>
        <c:lblAlgn val="ctr"/>
        <c:lblOffset val="100"/>
        <c:noMultiLvlLbl val="0"/>
      </c:catAx>
      <c:valAx>
        <c:axId val="7884876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lang="pt-BR"/>
            </a:pPr>
            <a:endParaRPr lang="en-US"/>
          </a:p>
        </c:txPr>
        <c:crossAx val="78846976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 lang="pt-BR"/>
          </a:pPr>
          <a:endParaRPr lang="en-US"/>
        </a:p>
      </c:txPr>
    </c:legend>
    <c:plotVisOnly val="1"/>
    <c:dispBlanksAs val="gap"/>
    <c:showDLblsOverMax val="0"/>
  </c:chart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0.06742</cdr:x>
      <cdr:y>0</cdr:y>
    </cdr:from>
    <cdr:to>
      <cdr:x>0.98876</cdr:x>
      <cdr:y>0.10615</cdr:y>
    </cdr:to>
    <cdr:sp macro="" textlink="">
      <cdr:nvSpPr>
        <cdr:cNvPr id="2" name="Retângulo 1"/>
        <cdr:cNvSpPr/>
      </cdr:nvSpPr>
      <cdr:spPr>
        <a:xfrm xmlns:a="http://schemas.openxmlformats.org/drawingml/2006/main">
          <a:off x="428628" y="0"/>
          <a:ext cx="5857916" cy="523220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lIns="91440" tIns="45720" rIns="91440" bIns="45720">
          <a:spAutoFit/>
        </a:bodyPr>
        <a:lstStyle xmlns:a="http://schemas.openxmlformats.org/drawingml/2006/main"/>
        <a:p xmlns:a="http://schemas.openxmlformats.org/drawingml/2006/main">
          <a:pPr algn="ctr"/>
          <a:endParaRPr lang="pt-BR" sz="2800" b="1" cap="none" spc="0" dirty="0">
            <a:ln w="31550" cmpd="sng">
              <a:gradFill>
                <a:gsLst>
                  <a:gs pos="25000">
                    <a:schemeClr val="accent1">
                      <a:shade val="25000"/>
                      <a:satMod val="190000"/>
                    </a:schemeClr>
                  </a:gs>
                  <a:gs pos="80000">
                    <a:schemeClr val="accent1">
                      <a:tint val="75000"/>
                      <a:satMod val="190000"/>
                    </a:schemeClr>
                  </a:gs>
                </a:gsLst>
                <a:lin ang="5400000"/>
              </a:gradFill>
              <a:prstDash val="solid"/>
            </a:ln>
            <a:solidFill>
              <a:srgbClr val="FFFFFF"/>
            </a:solidFill>
            <a:effectLst>
              <a:outerShdw blurRad="41275" dist="12700" dir="12000000" algn="tl" rotWithShape="0">
                <a:srgbClr val="000000">
                  <a:alpha val="40000"/>
                </a:srgbClr>
              </a:outerShdw>
            </a:effectLst>
          </a:endParaRPr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1C88D-4DA2-49F3-AE77-E354EFE2DB21}" type="datetimeFigureOut">
              <a:rPr lang="pt-BR" smtClean="0"/>
              <a:pPr/>
              <a:t>04/05/2011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0C953-2099-4ACE-8FBC-808E91945B79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1C88D-4DA2-49F3-AE77-E354EFE2DB21}" type="datetimeFigureOut">
              <a:rPr lang="pt-BR" smtClean="0"/>
              <a:pPr/>
              <a:t>04/05/2011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0C953-2099-4ACE-8FBC-808E91945B79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1C88D-4DA2-49F3-AE77-E354EFE2DB21}" type="datetimeFigureOut">
              <a:rPr lang="pt-BR" smtClean="0"/>
              <a:pPr/>
              <a:t>04/05/2011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0C953-2099-4ACE-8FBC-808E91945B79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1C88D-4DA2-49F3-AE77-E354EFE2DB21}" type="datetimeFigureOut">
              <a:rPr lang="pt-BR" smtClean="0"/>
              <a:pPr/>
              <a:t>04/05/2011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0C953-2099-4ACE-8FBC-808E91945B79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1C88D-4DA2-49F3-AE77-E354EFE2DB21}" type="datetimeFigureOut">
              <a:rPr lang="pt-BR" smtClean="0"/>
              <a:pPr/>
              <a:t>04/05/2011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0C953-2099-4ACE-8FBC-808E91945B79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1C88D-4DA2-49F3-AE77-E354EFE2DB21}" type="datetimeFigureOut">
              <a:rPr lang="pt-BR" smtClean="0"/>
              <a:pPr/>
              <a:t>04/05/2011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0C953-2099-4ACE-8FBC-808E91945B79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1C88D-4DA2-49F3-AE77-E354EFE2DB21}" type="datetimeFigureOut">
              <a:rPr lang="pt-BR" smtClean="0"/>
              <a:pPr/>
              <a:t>04/05/2011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0C953-2099-4ACE-8FBC-808E91945B79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1C88D-4DA2-49F3-AE77-E354EFE2DB21}" type="datetimeFigureOut">
              <a:rPr lang="pt-BR" smtClean="0"/>
              <a:pPr/>
              <a:t>04/05/2011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0C953-2099-4ACE-8FBC-808E91945B79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1C88D-4DA2-49F3-AE77-E354EFE2DB21}" type="datetimeFigureOut">
              <a:rPr lang="pt-BR" smtClean="0"/>
              <a:pPr/>
              <a:t>04/05/2011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0C953-2099-4ACE-8FBC-808E91945B79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1C88D-4DA2-49F3-AE77-E354EFE2DB21}" type="datetimeFigureOut">
              <a:rPr lang="pt-BR" smtClean="0"/>
              <a:pPr/>
              <a:t>04/05/2011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0C953-2099-4ACE-8FBC-808E91945B79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1C88D-4DA2-49F3-AE77-E354EFE2DB21}" type="datetimeFigureOut">
              <a:rPr lang="pt-BR" smtClean="0"/>
              <a:pPr/>
              <a:t>04/05/2011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0C953-2099-4ACE-8FBC-808E91945B79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71C88D-4DA2-49F3-AE77-E354EFE2DB21}" type="datetimeFigureOut">
              <a:rPr lang="pt-BR" smtClean="0"/>
              <a:pPr/>
              <a:t>04/05/2011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40C953-2099-4ACE-8FBC-808E91945B79}" type="slidenum">
              <a:rPr lang="pt-BR" smtClean="0"/>
              <a:pPr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2126331" y="1772816"/>
            <a:ext cx="4891339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BR" sz="5400" b="1" cap="all" spc="0" dirty="0" smtClean="0">
                <a:ln w="9000" cmpd="sng">
                  <a:solidFill>
                    <a:schemeClr val="accent1"/>
                  </a:solidFill>
                  <a:prstDash val="solid"/>
                </a:ln>
                <a:solidFill>
                  <a:schemeClr val="tx2"/>
                </a:solidFill>
                <a:effectLst>
                  <a:reflection blurRad="12700" stA="28000" endPos="45000" dist="1000" dir="5400000" sy="-100000" algn="bl" rotWithShape="0"/>
                </a:effectLst>
                <a:latin typeface="Clearface Gothic LT Std" pitchFamily="34" charset="0"/>
              </a:rPr>
              <a:t>Novos Grupos</a:t>
            </a:r>
          </a:p>
          <a:p>
            <a:pPr algn="ctr"/>
            <a:r>
              <a:rPr lang="pt-BR" sz="5400" b="1" cap="all" dirty="0" smtClean="0">
                <a:ln w="9000" cmpd="sng">
                  <a:solidFill>
                    <a:schemeClr val="accent1"/>
                  </a:solidFill>
                  <a:prstDash val="solid"/>
                </a:ln>
                <a:solidFill>
                  <a:schemeClr val="tx2"/>
                </a:solidFill>
                <a:effectLst>
                  <a:reflection blurRad="12700" stA="28000" endPos="45000" dist="1000" dir="5400000" sy="-100000" algn="bl" rotWithShape="0"/>
                </a:effectLst>
                <a:latin typeface="Clearface Gothic LT Std" pitchFamily="34" charset="0"/>
              </a:rPr>
              <a:t>DSA</a:t>
            </a:r>
            <a:endParaRPr lang="pt-BR" sz="5400" b="1" cap="all" spc="0" dirty="0">
              <a:ln w="9000" cmpd="sng">
                <a:solidFill>
                  <a:schemeClr val="accent1"/>
                </a:solidFill>
                <a:prstDash val="solid"/>
              </a:ln>
              <a:solidFill>
                <a:schemeClr val="tx2"/>
              </a:solidFill>
              <a:effectLst>
                <a:reflection blurRad="12700" stA="28000" endPos="45000" dist="1000" dir="5400000" sy="-100000" algn="bl" rotWithShape="0"/>
              </a:effectLst>
              <a:latin typeface="Clearface Gothic LT St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0"/>
            <a:ext cx="27122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</a:t>
            </a:r>
            <a:endParaRPr kumimoji="0" lang="pt-B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Gráfico 5"/>
          <p:cNvGraphicFramePr/>
          <p:nvPr/>
        </p:nvGraphicFramePr>
        <p:xfrm>
          <a:off x="928662" y="1285860"/>
          <a:ext cx="7215238" cy="49292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CaixaDeTexto 6"/>
          <p:cNvSpPr txBox="1"/>
          <p:nvPr/>
        </p:nvSpPr>
        <p:spPr>
          <a:xfrm>
            <a:off x="1571604" y="571480"/>
            <a:ext cx="56436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dirty="0" smtClean="0">
                <a:latin typeface="Arial Rounded MT Bold" pitchFamily="34" charset="0"/>
              </a:rPr>
              <a:t>Plantação de novos grupos – 2009</a:t>
            </a:r>
          </a:p>
          <a:p>
            <a:pPr algn="ctr"/>
            <a:r>
              <a:rPr lang="pt-BR" sz="2400" dirty="0" smtClean="0">
                <a:latin typeface="Arial Rounded MT Bold" pitchFamily="34" charset="0"/>
              </a:rPr>
              <a:t>DSA</a:t>
            </a:r>
            <a:endParaRPr lang="pt-BR" sz="2400" dirty="0">
              <a:latin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áfico 1"/>
          <p:cNvGraphicFramePr/>
          <p:nvPr/>
        </p:nvGraphicFramePr>
        <p:xfrm>
          <a:off x="928662" y="1500174"/>
          <a:ext cx="7215238" cy="47863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CaixaDeTexto 2"/>
          <p:cNvSpPr txBox="1"/>
          <p:nvPr/>
        </p:nvSpPr>
        <p:spPr>
          <a:xfrm>
            <a:off x="1714480" y="857232"/>
            <a:ext cx="571504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dirty="0" smtClean="0"/>
              <a:t>Quantos pastores plantam um novo grupo por ano</a:t>
            </a:r>
          </a:p>
          <a:p>
            <a:pPr algn="ctr"/>
            <a:r>
              <a:rPr lang="pt-BR" sz="2000" dirty="0" smtClean="0"/>
              <a:t>2009</a:t>
            </a:r>
          </a:p>
          <a:p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áfico 1"/>
          <p:cNvGraphicFramePr/>
          <p:nvPr/>
        </p:nvGraphicFramePr>
        <p:xfrm>
          <a:off x="1071538" y="1285860"/>
          <a:ext cx="7072362" cy="48577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CaixaDeTexto 2"/>
          <p:cNvSpPr txBox="1"/>
          <p:nvPr/>
        </p:nvSpPr>
        <p:spPr>
          <a:xfrm>
            <a:off x="1714480" y="714356"/>
            <a:ext cx="56436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 smtClean="0"/>
              <a:t>Quantos </a:t>
            </a:r>
            <a:r>
              <a:rPr lang="pt-BR" dirty="0" smtClean="0"/>
              <a:t>pastores plantam um novo grupo por ano</a:t>
            </a:r>
          </a:p>
          <a:p>
            <a:pPr algn="ctr"/>
            <a:r>
              <a:rPr lang="pt-BR" dirty="0" smtClean="0"/>
              <a:t>DSA - 2009 </a:t>
            </a: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31</Words>
  <Application>Microsoft Office PowerPoint</Application>
  <PresentationFormat>Apresentação na tela (4:3)</PresentationFormat>
  <Paragraphs>9</Paragraphs>
  <Slides>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4</vt:i4>
      </vt:variant>
    </vt:vector>
  </HeadingPairs>
  <TitlesOfParts>
    <vt:vector size="5" baseType="lpstr">
      <vt:lpstr>Tema do Office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Edison Choque</dc:creator>
  <cp:lastModifiedBy>Elkeane Aragao</cp:lastModifiedBy>
  <cp:revision>6</cp:revision>
  <dcterms:created xsi:type="dcterms:W3CDTF">2011-05-03T16:50:00Z</dcterms:created>
  <dcterms:modified xsi:type="dcterms:W3CDTF">2011-05-04T17:00:38Z</dcterms:modified>
</cp:coreProperties>
</file>